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5143500" cx="9144000"/>
  <p:notesSz cx="6858000" cy="9144000"/>
  <p:embeddedFontLst>
    <p:embeddedFont>
      <p:font typeface="Raleway"/>
      <p:regular r:id="rId24"/>
      <p:bold r:id="rId25"/>
      <p:italic r:id="rId26"/>
      <p:boldItalic r:id="rId27"/>
    </p:embeddedFont>
    <p:embeddedFont>
      <p:font typeface="Lato"/>
      <p:regular r:id="rId28"/>
      <p:bold r:id="rId29"/>
      <p:italic r:id="rId30"/>
      <p:boldItalic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Raleway-regular.fntdata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aleway-italic.fntdata"/><Relationship Id="rId25" Type="http://schemas.openxmlformats.org/officeDocument/2006/relationships/font" Target="fonts/Raleway-bold.fntdata"/><Relationship Id="rId28" Type="http://schemas.openxmlformats.org/officeDocument/2006/relationships/font" Target="fonts/Lato-regular.fntdata"/><Relationship Id="rId27" Type="http://schemas.openxmlformats.org/officeDocument/2006/relationships/font" Target="fonts/Raleway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Lato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Lato-boldItalic.fntdata"/><Relationship Id="rId30" Type="http://schemas.openxmlformats.org/officeDocument/2006/relationships/font" Target="fonts/Lato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0aeb6af874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10aeb6af874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10acf602d1a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10acf602d1a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0d454f8f51_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10d454f8f51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0d454f8f51_2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10d454f8f51_2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0acf602d1a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10acf602d1a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0d454f8f51_2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0d454f8f51_2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0d454f8f51_2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10d454f8f51_2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d454f8f51_2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10d454f8f51_2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0acf602d1a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10acf602d1a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0acf602d1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10acf602d1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0d454d062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10d454d062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0d454d062e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10d454d062e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0acf602d1a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10acf602d1a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0d454d062e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10d454d062e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0d454d062e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10d454d062e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0aeb6af874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10aeb6af874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10acf602d1a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10acf602d1a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Relationship Id="rId4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1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png"/><Relationship Id="rId4" Type="http://schemas.openxmlformats.org/officeDocument/2006/relationships/image" Target="../media/image2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www.kaggle.com/creatrol/basic-time-series-analysis-feature-selection" TargetMode="External"/><Relationship Id="rId4" Type="http://schemas.openxmlformats.org/officeDocument/2006/relationships/hyperlink" Target="https://www.kaggle.com/arathee2/creating-some-useful-additional-features/report" TargetMode="External"/><Relationship Id="rId9" Type="http://schemas.openxmlformats.org/officeDocument/2006/relationships/hyperlink" Target="https://www.kaggle.com/abhishekkant/another-xgb-model" TargetMode="External"/><Relationship Id="rId5" Type="http://schemas.openxmlformats.org/officeDocument/2006/relationships/hyperlink" Target="https://www.kaggle.com/captcalculator/a-very-extensive-sberbank-exploratory-analysis" TargetMode="External"/><Relationship Id="rId6" Type="http://schemas.openxmlformats.org/officeDocument/2006/relationships/hyperlink" Target="https://www.kaggle.com/captcalculator/a-very-extensive-sberbank-exploratory-analysis" TargetMode="External"/><Relationship Id="rId7" Type="http://schemas.openxmlformats.org/officeDocument/2006/relationships/hyperlink" Target="https://rpubs.com/skydome20/R-Note16-Ensemble_Learning" TargetMode="External"/><Relationship Id="rId8" Type="http://schemas.openxmlformats.org/officeDocument/2006/relationships/hyperlink" Target="https://www.kaggle.com/keerthip/random-forest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4.png"/><Relationship Id="rId5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7.png"/><Relationship Id="rId4" Type="http://schemas.openxmlformats.org/officeDocument/2006/relationships/image" Target="../media/image23.png"/><Relationship Id="rId5" Type="http://schemas.openxmlformats.org/officeDocument/2006/relationships/image" Target="../media/image2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資料科學 - 第三組期末報告</a:t>
            </a:r>
            <a:endParaRPr/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1234527" y="230115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rgbClr val="24292F"/>
                </a:solidFill>
              </a:rPr>
              <a:t>Sberbank Russian Housing Market</a:t>
            </a:r>
            <a:endParaRPr b="1" sz="3200">
              <a:solidFill>
                <a:srgbClr val="24292F"/>
              </a:solidFill>
            </a:endParaRPr>
          </a:p>
        </p:txBody>
      </p:sp>
      <p:sp>
        <p:nvSpPr>
          <p:cNvPr id="88" name="Google Shape;88;p13"/>
          <p:cNvSpPr txBox="1"/>
          <p:nvPr/>
        </p:nvSpPr>
        <p:spPr>
          <a:xfrm>
            <a:off x="1234525" y="3137100"/>
            <a:ext cx="30000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柯敦瀚 統計四     107304050</a:t>
            </a:r>
            <a:endParaRPr b="1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陳羿丞 資科碩一 110753138</a:t>
            </a:r>
            <a:endParaRPr b="1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蘇俊憲 資科碩一 110753158</a:t>
            </a:r>
            <a:endParaRPr b="1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朱進益 資科碩一 110753144</a:t>
            </a:r>
            <a:endParaRPr b="1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洪丞桀 資科三     108703045</a:t>
            </a:r>
            <a:endParaRPr b="1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89" name="Google Shape;89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43525" y="3137100"/>
            <a:ext cx="2075513" cy="1851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Explore Data Analysis: </a:t>
            </a:r>
            <a:r>
              <a:rPr lang="zh-TW"/>
              <a:t>觀察幾個重要的變數</a:t>
            </a:r>
            <a:endParaRPr/>
          </a:p>
        </p:txBody>
      </p:sp>
      <p:pic>
        <p:nvPicPr>
          <p:cNvPr id="157" name="Google Shape;15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0732" y="2377650"/>
            <a:ext cx="3259693" cy="2498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77904" y="2677075"/>
            <a:ext cx="2911746" cy="2229724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2"/>
          <p:cNvSpPr txBox="1"/>
          <p:nvPr/>
        </p:nvSpPr>
        <p:spPr>
          <a:xfrm>
            <a:off x="4338400" y="1853850"/>
            <a:ext cx="4679400" cy="66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5275" lvl="0" marL="45720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SzPts val="1050"/>
              <a:buChar char="●"/>
            </a:pPr>
            <a:r>
              <a:rPr lang="zh-TW" sz="1200">
                <a:highlight>
                  <a:srgbClr val="FFFFFF"/>
                </a:highlight>
              </a:rPr>
              <a:t>觀察房子價格跟買的用途的關係</a:t>
            </a:r>
            <a:endParaRPr sz="1200">
              <a:highlight>
                <a:srgbClr val="FFFFFF"/>
              </a:highlight>
            </a:endParaRPr>
          </a:p>
          <a:p>
            <a:pPr indent="-295275" lvl="0" marL="45720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SzPts val="1050"/>
              <a:buChar char="●"/>
            </a:pPr>
            <a:r>
              <a:rPr lang="zh-TW" sz="1050">
                <a:highlight>
                  <a:srgbClr val="FFFFFF"/>
                </a:highlight>
              </a:rPr>
              <a:t>投資或家用是否有影響 &gt;&gt; 投資用的房子比家用的房子賣得多</a:t>
            </a:r>
            <a:endParaRPr sz="1050">
              <a:highlight>
                <a:srgbClr val="FFFFFF"/>
              </a:highlight>
            </a:endParaRPr>
          </a:p>
        </p:txBody>
      </p:sp>
      <p:sp>
        <p:nvSpPr>
          <p:cNvPr id="160" name="Google Shape;160;p22"/>
          <p:cNvSpPr txBox="1"/>
          <p:nvPr/>
        </p:nvSpPr>
        <p:spPr>
          <a:xfrm>
            <a:off x="714522" y="1942650"/>
            <a:ext cx="36321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5275" lvl="0" marL="45720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SzPts val="1050"/>
              <a:buChar char="●"/>
            </a:pPr>
            <a:r>
              <a:rPr lang="zh-TW" sz="1050">
                <a:highlight>
                  <a:srgbClr val="FFFFFF"/>
                </a:highlight>
              </a:rPr>
              <a:t>多數的資料有有三間或小於三間房間</a:t>
            </a:r>
            <a:endParaRPr sz="1050"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Model-RandomForest</a:t>
            </a:r>
            <a:endParaRPr/>
          </a:p>
        </p:txBody>
      </p:sp>
      <p:sp>
        <p:nvSpPr>
          <p:cNvPr id="166" name="Google Shape;166;p2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7" name="Google Shape;16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0200" y="1742875"/>
            <a:ext cx="7956600" cy="3294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Model-RandomForest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3" name="Google Shape;17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7675" y="1853847"/>
            <a:ext cx="6373549" cy="3002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3438" y="1145750"/>
            <a:ext cx="7432773" cy="392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5050" y="1514278"/>
            <a:ext cx="5850600" cy="154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35050" y="3426200"/>
            <a:ext cx="5850600" cy="1350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6"/>
          <p:cNvSpPr txBox="1"/>
          <p:nvPr/>
        </p:nvSpPr>
        <p:spPr>
          <a:xfrm>
            <a:off x="806150" y="1416150"/>
            <a:ext cx="8289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Lato"/>
                <a:ea typeface="Lato"/>
                <a:cs typeface="Lato"/>
                <a:sym typeface="Lato"/>
              </a:rPr>
              <a:t>RMSE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Lato"/>
                <a:ea typeface="Lato"/>
                <a:cs typeface="Lato"/>
                <a:sym typeface="Lato"/>
              </a:rPr>
              <a:t>RMSLE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Result</a:t>
            </a:r>
            <a:endParaRPr/>
          </a:p>
        </p:txBody>
      </p:sp>
      <p:pic>
        <p:nvPicPr>
          <p:cNvPr id="191" name="Google Shape;19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08049" y="2417250"/>
            <a:ext cx="2446776" cy="2486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4037" y="1786023"/>
            <a:ext cx="4137750" cy="47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1175" y="1853850"/>
            <a:ext cx="4125849" cy="50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70600" y="2443175"/>
            <a:ext cx="2446776" cy="24345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Result</a:t>
            </a:r>
            <a:endParaRPr/>
          </a:p>
        </p:txBody>
      </p:sp>
      <p:pic>
        <p:nvPicPr>
          <p:cNvPr id="200" name="Google Shape;20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1325" y="1853850"/>
            <a:ext cx="3178201" cy="3114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91925" y="749150"/>
            <a:ext cx="3826225" cy="4241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Result</a:t>
            </a:r>
            <a:endParaRPr/>
          </a:p>
        </p:txBody>
      </p:sp>
      <p:pic>
        <p:nvPicPr>
          <p:cNvPr id="207" name="Google Shape;207;p29"/>
          <p:cNvPicPr preferRelativeResize="0"/>
          <p:nvPr/>
        </p:nvPicPr>
        <p:blipFill rotWithShape="1">
          <a:blip r:embed="rId3">
            <a:alphaModFix/>
          </a:blip>
          <a:srcRect b="40884" l="0" r="0" t="0"/>
          <a:stretch/>
        </p:blipFill>
        <p:spPr>
          <a:xfrm>
            <a:off x="828900" y="2012450"/>
            <a:ext cx="7191048" cy="1911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Reference</a:t>
            </a:r>
            <a:endParaRPr/>
          </a:p>
        </p:txBody>
      </p:sp>
      <p:sp>
        <p:nvSpPr>
          <p:cNvPr id="213" name="Google Shape;213;p3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zh-TW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https://www.kaggle.com/creatrol/basic-time-series-analysis-feature-selection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-"/>
            </a:pPr>
            <a:r>
              <a:rPr lang="zh-TW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https://www.kaggle.com/arathee2/creating-some-useful-additional-features/report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-"/>
            </a:pPr>
            <a:r>
              <a:rPr lang="zh-TW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https://www.kaggle.com/captcalculator/a-very-extensive-sberbank-exploratory-analysi</a:t>
            </a:r>
            <a:r>
              <a:rPr lang="zh-TW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s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-"/>
            </a:pPr>
            <a:r>
              <a:rPr lang="zh-TW" sz="1100" u="sng">
                <a:solidFill>
                  <a:srgbClr val="1155CC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https://rpubs.com/skydome20/R-Note16-Ensemble_Learning</a:t>
            </a:r>
            <a:endParaRPr sz="1100" u="sng">
              <a:solidFill>
                <a:srgbClr val="1155CC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-"/>
            </a:pPr>
            <a:r>
              <a:rPr lang="zh-TW" sz="1100" u="sng">
                <a:solidFill>
                  <a:srgbClr val="1155CC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https://www.kaggle.com/keerthip/random-forest</a:t>
            </a:r>
            <a:endParaRPr sz="1100" u="sng">
              <a:solidFill>
                <a:srgbClr val="1155CC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-"/>
            </a:pPr>
            <a:r>
              <a:rPr lang="zh-TW" sz="1100" u="sng">
                <a:solidFill>
                  <a:srgbClr val="1155CC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https://www.kaggle.com/abhishekkant/another-xgb-model</a:t>
            </a:r>
            <a:endParaRPr sz="1100" u="sng">
              <a:solidFill>
                <a:srgbClr val="1155CC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100"/>
              <a:buFont typeface="Arial"/>
              <a:buChar char="-"/>
            </a:pPr>
            <a:r>
              <a:rPr lang="zh-TW" sz="1100" u="sng">
                <a:solidFill>
                  <a:srgbClr val="1155CC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https://medium.com/analytics-vidhya/root-mean-square-log-error-rmse-vs-rmlse-935c6cc1802a</a:t>
            </a:r>
            <a:endParaRPr sz="1100" u="sng">
              <a:solidFill>
                <a:srgbClr val="1155CC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-"/>
            </a:pPr>
            <a:r>
              <a:t/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Outline</a:t>
            </a:r>
            <a:endParaRPr/>
          </a:p>
        </p:txBody>
      </p:sp>
      <p:sp>
        <p:nvSpPr>
          <p:cNvPr id="95" name="Google Shape;95;p1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zh-TW" sz="2800"/>
              <a:t>專案簡介</a:t>
            </a:r>
            <a:endParaRPr sz="2800"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zh-TW" sz="2800"/>
              <a:t>資料預處理</a:t>
            </a:r>
            <a:endParaRPr sz="2800"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zh-TW" sz="2800"/>
              <a:t>特徵觀察</a:t>
            </a:r>
            <a:endParaRPr sz="2800"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zh-TW" sz="2800"/>
              <a:t>建造模型</a:t>
            </a:r>
            <a:endParaRPr sz="2800"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zh-TW" sz="2800"/>
              <a:t>輸出結果</a:t>
            </a:r>
            <a:r>
              <a:rPr lang="zh-TW" sz="2800"/>
              <a:t> </a:t>
            </a:r>
            <a:endParaRPr sz="28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Project introduction</a:t>
            </a:r>
            <a:endParaRPr/>
          </a:p>
        </p:txBody>
      </p:sp>
      <p:sp>
        <p:nvSpPr>
          <p:cNvPr id="101" name="Google Shape;101;p1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Sberbank Russian Housing Market - 房地產價格預測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/>
              <a:t>本次題目是Kaggle上2017年由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/>
              <a:t>Sberbank(俄羅斯聯邦儲蓄銀行)發表的競賽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/>
              <a:t>內容旨在藉由巨量資料去分析特定地方的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/>
              <a:t>房地產價格受影響的因素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/>
              <a:t>並且</a:t>
            </a:r>
            <a:r>
              <a:rPr b="1" lang="zh-TW"/>
              <a:t>預測出房地產價格</a:t>
            </a:r>
            <a:endParaRPr b="1"/>
          </a:p>
        </p:txBody>
      </p:sp>
      <p:pic>
        <p:nvPicPr>
          <p:cNvPr id="102" name="Google Shape;10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05550" y="1691725"/>
            <a:ext cx="4289624" cy="2618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Input/Goal</a:t>
            </a:r>
            <a:endParaRPr/>
          </a:p>
        </p:txBody>
      </p:sp>
      <p:sp>
        <p:nvSpPr>
          <p:cNvPr id="108" name="Google Shape;108;p16"/>
          <p:cNvSpPr txBox="1"/>
          <p:nvPr>
            <p:ph idx="1" type="body"/>
          </p:nvPr>
        </p:nvSpPr>
        <p:spPr>
          <a:xfrm>
            <a:off x="729450" y="2078875"/>
            <a:ext cx="38760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提供資料有 train.csv/ test.csv/ macro.csv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/>
              <a:t>train dataset裡面有 </a:t>
            </a:r>
            <a:r>
              <a:rPr b="1" lang="zh-TW">
                <a:solidFill>
                  <a:srgbClr val="FF0000"/>
                </a:solidFill>
              </a:rPr>
              <a:t>292</a:t>
            </a:r>
            <a:r>
              <a:rPr lang="zh-TW"/>
              <a:t>筆特徵資料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/>
              <a:t>macro dataset裡面有 </a:t>
            </a:r>
            <a:r>
              <a:rPr b="1" lang="zh-TW">
                <a:solidFill>
                  <a:srgbClr val="FF0000"/>
                </a:solidFill>
              </a:rPr>
              <a:t>100</a:t>
            </a:r>
            <a:r>
              <a:rPr lang="zh-TW"/>
              <a:t>筆特徵資料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/>
              <a:t>train data從居住條件到居住環境以及附近的條件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/>
              <a:t>macro data是俄羅斯的經濟與房市大觀環境條件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/>
              <a:t>我們的目標在於 </a:t>
            </a:r>
            <a:r>
              <a:rPr b="1" lang="zh-TW"/>
              <a:t>price_doc</a:t>
            </a:r>
            <a:r>
              <a:rPr lang="zh-TW"/>
              <a:t> 參數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/>
              <a:t>以現有的所有資料去預測出價格</a:t>
            </a:r>
            <a:endParaRPr/>
          </a:p>
        </p:txBody>
      </p:sp>
      <p:pic>
        <p:nvPicPr>
          <p:cNvPr id="109" name="Google Shape;10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2000" y="1355125"/>
            <a:ext cx="2984850" cy="298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Data Dictionary</a:t>
            </a:r>
            <a:endParaRPr/>
          </a:p>
        </p:txBody>
      </p:sp>
      <p:pic>
        <p:nvPicPr>
          <p:cNvPr id="115" name="Google Shape;11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6700" y="2030352"/>
            <a:ext cx="7094202" cy="1965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7"/>
          <p:cNvSpPr/>
          <p:nvPr/>
        </p:nvSpPr>
        <p:spPr>
          <a:xfrm>
            <a:off x="3144300" y="4289600"/>
            <a:ext cx="2444100" cy="3903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EA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And 200+ variables more…</a:t>
            </a:r>
            <a:endParaRPr/>
          </a:p>
        </p:txBody>
      </p:sp>
      <p:sp>
        <p:nvSpPr>
          <p:cNvPr id="117" name="Google Shape;117;p17"/>
          <p:cNvSpPr txBox="1"/>
          <p:nvPr/>
        </p:nvSpPr>
        <p:spPr>
          <a:xfrm>
            <a:off x="3073800" y="1653250"/>
            <a:ext cx="3000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250">
                <a:latin typeface="Raleway"/>
                <a:ea typeface="Raleway"/>
                <a:cs typeface="Raleway"/>
                <a:sym typeface="Raleway"/>
              </a:rPr>
              <a:t>30471 rows and 292 columns</a:t>
            </a:r>
            <a:endParaRPr b="1" sz="125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Data pre-processing</a:t>
            </a:r>
            <a:endParaRPr/>
          </a:p>
        </p:txBody>
      </p:sp>
      <p:sp>
        <p:nvSpPr>
          <p:cNvPr id="123" name="Google Shape;123;p18"/>
          <p:cNvSpPr txBox="1"/>
          <p:nvPr>
            <p:ph idx="1" type="body"/>
          </p:nvPr>
        </p:nvSpPr>
        <p:spPr>
          <a:xfrm>
            <a:off x="729450" y="2078875"/>
            <a:ext cx="38760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參考了Kaggle上面的很多文章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/>
              <a:t>Correlation coefficient 去一一查看每個資料的關係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/>
              <a:t>發現有非常多的參數都是</a:t>
            </a:r>
            <a:r>
              <a:rPr lang="zh-TW">
                <a:solidFill>
                  <a:srgbClr val="FF0000"/>
                </a:solidFill>
              </a:rPr>
              <a:t>沒有用的</a:t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24292F"/>
                </a:solidFill>
              </a:rPr>
              <a:t>對價格的預測幾乎是沒有正面影響</a:t>
            </a:r>
            <a:endParaRPr>
              <a:solidFill>
                <a:srgbClr val="24292F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>
                <a:solidFill>
                  <a:srgbClr val="24292F"/>
                </a:solidFill>
              </a:rPr>
              <a:t>像是附近五百公尺的咖啡店價格根本沒有影響房價</a:t>
            </a:r>
            <a:endParaRPr>
              <a:solidFill>
                <a:srgbClr val="24292F"/>
              </a:solidFill>
            </a:endParaRPr>
          </a:p>
        </p:txBody>
      </p:sp>
      <p:pic>
        <p:nvPicPr>
          <p:cNvPr id="124" name="Google Shape;12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1425" y="1470400"/>
            <a:ext cx="608475" cy="608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10300" y="3840550"/>
            <a:ext cx="845875" cy="84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69650" y="2197600"/>
            <a:ext cx="4149926" cy="1642951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18"/>
          <p:cNvSpPr/>
          <p:nvPr/>
        </p:nvSpPr>
        <p:spPr>
          <a:xfrm>
            <a:off x="5380875" y="1840050"/>
            <a:ext cx="3100800" cy="315000"/>
          </a:xfrm>
          <a:prstGeom prst="roundRect">
            <a:avLst>
              <a:gd fmla="val 16667" name="adj"/>
            </a:avLst>
          </a:prstGeom>
          <a:solidFill>
            <a:srgbClr val="CC412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lt1"/>
                </a:solidFill>
              </a:rPr>
              <a:t>Variables with almost zero variance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Data pre-processing</a:t>
            </a:r>
            <a:endParaRPr/>
          </a:p>
        </p:txBody>
      </p:sp>
      <p:sp>
        <p:nvSpPr>
          <p:cNvPr id="133" name="Google Shape;133;p19"/>
          <p:cNvSpPr txBox="1"/>
          <p:nvPr>
            <p:ph idx="1" type="body"/>
          </p:nvPr>
        </p:nvSpPr>
        <p:spPr>
          <a:xfrm>
            <a:off x="729450" y="2078875"/>
            <a:ext cx="38760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對於</a:t>
            </a:r>
            <a:r>
              <a:rPr b="1" lang="zh-TW">
                <a:solidFill>
                  <a:srgbClr val="FF0000"/>
                </a:solidFill>
              </a:rPr>
              <a:t>NA值</a:t>
            </a:r>
            <a:r>
              <a:rPr b="1" lang="zh-TW"/>
              <a:t>過多</a:t>
            </a:r>
            <a:r>
              <a:rPr lang="zh-TW"/>
              <a:t>的特徵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/>
              <a:t>假設他對房價毫無影響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/>
              <a:t>我們採用的方式是</a:t>
            </a:r>
            <a:r>
              <a:rPr b="1" lang="zh-TW"/>
              <a:t>直接刪除該特徵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/>
              <a:t>結果也證明了沒有某些特徵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/>
              <a:t>模型的預測會更加準確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4" name="Google Shape;13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95645" y="1853850"/>
            <a:ext cx="4710749" cy="29076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0"/>
          <p:cNvSpPr txBox="1"/>
          <p:nvPr>
            <p:ph type="title"/>
          </p:nvPr>
        </p:nvSpPr>
        <p:spPr>
          <a:xfrm>
            <a:off x="729450" y="1318650"/>
            <a:ext cx="81996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Explore Data Analysis - month、year、weekday</a:t>
            </a:r>
            <a:endParaRPr/>
          </a:p>
        </p:txBody>
      </p:sp>
      <p:pic>
        <p:nvPicPr>
          <p:cNvPr id="140" name="Google Shape;14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2375" y="2694722"/>
            <a:ext cx="2825375" cy="20222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22819" y="2767025"/>
            <a:ext cx="2535881" cy="1827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03675" y="2722625"/>
            <a:ext cx="2825376" cy="2031125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0"/>
          <p:cNvSpPr txBox="1"/>
          <p:nvPr>
            <p:ph idx="1" type="body"/>
          </p:nvPr>
        </p:nvSpPr>
        <p:spPr>
          <a:xfrm>
            <a:off x="810850" y="1853850"/>
            <a:ext cx="6084300" cy="9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32500"/>
          </a:bodyPr>
          <a:lstStyle/>
          <a:p>
            <a:pPr indent="-327660" lvl="0" marL="45720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lang="zh-TW" sz="48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觀察月、日、以及年對價格的影醒</a:t>
            </a:r>
            <a:endParaRPr sz="48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2766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lang="zh-TW" sz="48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可以看到月跟日沒有特別的趨勢，而年對價格有向上的趨勢</a:t>
            </a:r>
            <a:r>
              <a:rPr lang="zh-TW"/>
              <a:t>n: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Explore Data Analysis - build year</a:t>
            </a:r>
            <a:endParaRPr/>
          </a:p>
        </p:txBody>
      </p:sp>
      <p:pic>
        <p:nvPicPr>
          <p:cNvPr id="149" name="Google Shape;14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8072" y="2766500"/>
            <a:ext cx="2647651" cy="2089725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1"/>
          <p:cNvSpPr txBox="1"/>
          <p:nvPr/>
        </p:nvSpPr>
        <p:spPr>
          <a:xfrm>
            <a:off x="729450" y="1698425"/>
            <a:ext cx="7460700" cy="12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5275" lvl="0" marL="45720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SzPts val="1050"/>
              <a:buChar char="●"/>
            </a:pPr>
            <a:r>
              <a:rPr lang="zh-TW" sz="1050">
                <a:highlight>
                  <a:srgbClr val="FFFFFF"/>
                </a:highlight>
              </a:rPr>
              <a:t>時間資料分布不均，大致上是右偏</a:t>
            </a:r>
            <a:endParaRPr sz="1050">
              <a:highlight>
                <a:srgbClr val="FFFFFF"/>
              </a:highlight>
            </a:endParaRPr>
          </a:p>
          <a:p>
            <a:pPr indent="-295275" lvl="0" marL="45720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SzPts val="1050"/>
              <a:buChar char="●"/>
            </a:pPr>
            <a:r>
              <a:rPr lang="zh-TW" sz="1050">
                <a:highlight>
                  <a:srgbClr val="FFFFFF"/>
                </a:highlight>
              </a:rPr>
              <a:t>位於 1970 到  2000 年為一個分佈，2000 年後為另一個</a:t>
            </a:r>
            <a:endParaRPr sz="1050">
              <a:highlight>
                <a:srgbClr val="FFFFFF"/>
              </a:highlight>
            </a:endParaRPr>
          </a:p>
          <a:p>
            <a:pPr indent="-295275" lvl="0" marL="45720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SzPts val="1050"/>
              <a:buChar char="●"/>
            </a:pPr>
            <a:r>
              <a:rPr lang="zh-TW" sz="1050">
                <a:highlight>
                  <a:srgbClr val="FFFFFF"/>
                </a:highlight>
              </a:rPr>
              <a:t>觀察發現 1950 年前的波動性極大，1950後逐漸穩定</a:t>
            </a:r>
            <a:endParaRPr sz="1050"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151" name="Google Shape;151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7775" y="2655825"/>
            <a:ext cx="3781749" cy="22003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